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8" r:id="rId3"/>
    <p:sldId id="283" r:id="rId4"/>
    <p:sldId id="287" r:id="rId5"/>
    <p:sldId id="260" r:id="rId6"/>
    <p:sldId id="264" r:id="rId7"/>
    <p:sldId id="284" r:id="rId8"/>
    <p:sldId id="257" r:id="rId9"/>
    <p:sldId id="289" r:id="rId10"/>
    <p:sldId id="286" r:id="rId11"/>
    <p:sldId id="281" r:id="rId12"/>
    <p:sldId id="259" r:id="rId13"/>
    <p:sldId id="290" r:id="rId14"/>
    <p:sldId id="269" r:id="rId15"/>
    <p:sldId id="270" r:id="rId16"/>
    <p:sldId id="271" r:id="rId17"/>
    <p:sldId id="272" r:id="rId18"/>
    <p:sldId id="273" r:id="rId19"/>
    <p:sldId id="291" r:id="rId20"/>
    <p:sldId id="275" r:id="rId21"/>
    <p:sldId id="276" r:id="rId22"/>
    <p:sldId id="277" r:id="rId23"/>
    <p:sldId id="265" r:id="rId24"/>
    <p:sldId id="263" r:id="rId25"/>
    <p:sldId id="261" r:id="rId26"/>
    <p:sldId id="262" r:id="rId27"/>
    <p:sldId id="266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371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423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886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387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536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9722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131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3714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755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233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1611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3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099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9063"/>
            <a:ext cx="7772400" cy="147002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dirty="0" smtClean="0">
                <a:latin typeface="Arial Black"/>
                <a:cs typeface="Arial Black"/>
              </a:rPr>
              <a:t>DARE-</a:t>
            </a:r>
            <a:r>
              <a:rPr lang="en-US" sz="3200" dirty="0" smtClean="0">
                <a:latin typeface="Arial Black"/>
                <a:cs typeface="Arial Black"/>
              </a:rPr>
              <a:t>NGS: </a:t>
            </a:r>
            <a:r>
              <a:rPr lang="en-US" sz="3200" dirty="0" smtClean="0">
                <a:latin typeface="Arial Black"/>
                <a:cs typeface="Arial Black"/>
              </a:rPr>
              <a:t>Towards Extensible and Scalable NGS Analytics on the TeraGrid/XD</a:t>
            </a:r>
            <a:endParaRPr lang="en-US" sz="3200" dirty="0">
              <a:latin typeface="Arial Black"/>
              <a:cs typeface="Arial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4244" y="3886200"/>
            <a:ext cx="8233438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Joohyun Kim, </a:t>
            </a:r>
            <a:r>
              <a:rPr lang="en-US" sz="2800" dirty="0" err="1" smtClean="0"/>
              <a:t>Sharath</a:t>
            </a:r>
            <a:r>
              <a:rPr lang="en-US" sz="2800" dirty="0" smtClean="0"/>
              <a:t> </a:t>
            </a:r>
            <a:r>
              <a:rPr lang="en-US" sz="2800" dirty="0" err="1" smtClean="0"/>
              <a:t>Maddineni</a:t>
            </a:r>
            <a:r>
              <a:rPr lang="en-US" sz="2800" dirty="0" smtClean="0"/>
              <a:t>, Shantenu Jha</a:t>
            </a:r>
            <a:endParaRPr lang="en-US" sz="2800" dirty="0" smtClean="0"/>
          </a:p>
          <a:p>
            <a:r>
              <a:rPr lang="en-US" sz="2800" b="1" dirty="0" smtClean="0"/>
              <a:t>Center </a:t>
            </a:r>
            <a:r>
              <a:rPr lang="en-US" sz="2800" b="1" dirty="0" smtClean="0"/>
              <a:t>for Computation and Technology (CCT)</a:t>
            </a:r>
          </a:p>
          <a:p>
            <a:r>
              <a:rPr lang="en-US" sz="2800" b="1" dirty="0" smtClean="0"/>
              <a:t>Louisiana State University</a:t>
            </a:r>
            <a:endParaRPr lang="en-US" sz="2800" b="1" dirty="0"/>
          </a:p>
        </p:txBody>
      </p:sp>
      <p:pic>
        <p:nvPicPr>
          <p:cNvPr id="4" name="Picture 3" descr="ProcessHorizont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76740" y="5995553"/>
            <a:ext cx="1694840" cy="733062"/>
          </a:xfrm>
          <a:prstGeom prst="rect">
            <a:avLst/>
          </a:prstGeom>
        </p:spPr>
      </p:pic>
      <p:pic>
        <p:nvPicPr>
          <p:cNvPr id="5" name="Picture 4" descr="cc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7620000" y="5916357"/>
            <a:ext cx="1408872" cy="9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117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595924"/>
              </p:ext>
            </p:extLst>
          </p:nvPr>
        </p:nvGraphicFramePr>
        <p:xfrm>
          <a:off x="194458" y="2141351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582158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Scale-out Performance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7297725"/>
              </p:ext>
            </p:extLst>
          </p:nvPr>
        </p:nvGraphicFramePr>
        <p:xfrm>
          <a:off x="5381326" y="2141351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590112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544979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011436" y="4648382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574319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227" y="4076856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29974" y="3952152"/>
            <a:ext cx="118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98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317982"/>
            <a:ext cx="8122888" cy="5722119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  <a:endParaRPr lang="en-US" sz="2000" dirty="0" smtClean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1667532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 Framework: Built upon SAGA</a:t>
            </a:r>
            <a:r>
              <a:rPr lang="en-US" dirty="0" smtClean="0"/>
              <a:t>-based Pilot-Job (</a:t>
            </a:r>
            <a:r>
              <a:rPr lang="en-US" dirty="0" err="1" smtClean="0"/>
              <a:t>BigJob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1556763"/>
            <a:ext cx="6408548" cy="53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4010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357997" y="1622965"/>
            <a:ext cx="6170622" cy="51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4010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</a:t>
            </a:r>
            <a:r>
              <a:rPr lang="en-US" dirty="0" smtClean="0"/>
              <a:t>Framework: SAGA-based Solution</a:t>
            </a: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2136588"/>
            <a:ext cx="7966954" cy="4426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building blocks upon which to 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8183" y="1643530"/>
            <a:ext cx="303711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00586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SAGA-based </a:t>
            </a:r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t="-1090" b="-1090"/>
          <a:stretch>
            <a:fillRect/>
          </a:stretch>
        </p:blipFill>
        <p:spPr>
          <a:xfrm>
            <a:off x="457200" y="2033494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578653" y="1510274"/>
            <a:ext cx="303711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8204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SAGA-based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127527"/>
            <a:ext cx="8267701" cy="503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design</a:t>
            </a:r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2000" dirty="0" smtClean="0"/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2000" dirty="0" smtClean="0"/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3400" dirty="0"/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653" y="1510274"/>
            <a:ext cx="303711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475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SAGA-based </a:t>
            </a:r>
            <a:r>
              <a:rPr lang="en-US" dirty="0" smtClean="0"/>
              <a:t>Solution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121647"/>
            <a:ext cx="8374063" cy="4191841"/>
          </a:xfrm>
        </p:spPr>
        <p:txBody>
          <a:bodyPr>
            <a:normAutofit fontScale="25000" lnSpcReduction="20000"/>
          </a:bodyPr>
          <a:lstStyle/>
          <a:p>
            <a:pPr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9600" dirty="0" smtClean="0"/>
              <a:t> Adaptors</a:t>
            </a:r>
          </a:p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7200" b="1" dirty="0" smtClean="0"/>
              <a:t>BES, UNICORE, Globus GRAM2, </a:t>
            </a:r>
            <a:r>
              <a:rPr lang="en-US" sz="7200" b="1" dirty="0" err="1" smtClean="0"/>
              <a:t>gLite</a:t>
            </a:r>
            <a:endParaRPr lang="en-US" sz="7200" b="1" dirty="0" smtClean="0"/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8000" dirty="0" smtClean="0"/>
              <a:t>Fork </a:t>
            </a:r>
            <a:r>
              <a:rPr lang="en-US" sz="8000" dirty="0"/>
              <a:t>(</a:t>
            </a:r>
            <a:r>
              <a:rPr lang="en-US" sz="8000" dirty="0" err="1"/>
              <a:t>localhost</a:t>
            </a:r>
            <a:r>
              <a:rPr lang="en-US" sz="8000" dirty="0"/>
              <a:t>), SSH, Condor,</a:t>
            </a:r>
            <a:r>
              <a:rPr lang="en-US" sz="8000" dirty="0" smtClean="0"/>
              <a:t> OMII </a:t>
            </a:r>
            <a:r>
              <a:rPr lang="en-US" sz="8000" dirty="0" err="1"/>
              <a:t>GridSAM</a:t>
            </a:r>
            <a:r>
              <a:rPr lang="en-US" sz="8000" dirty="0"/>
              <a:t>,</a:t>
            </a:r>
            <a:r>
              <a:rPr lang="en-US" sz="8000" dirty="0" smtClean="0"/>
              <a:t> Amazon </a:t>
            </a:r>
            <a:r>
              <a:rPr lang="en-US" sz="8000" dirty="0"/>
              <a:t>EC2, Platform </a:t>
            </a:r>
            <a:r>
              <a:rPr lang="en-US" sz="8000" dirty="0" smtClean="0"/>
              <a:t>LSF</a:t>
            </a:r>
            <a:endParaRPr lang="en-US" sz="80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File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Local </a:t>
            </a:r>
            <a:r>
              <a:rPr lang="en-US" sz="7600" dirty="0"/>
              <a:t>FS, Globus </a:t>
            </a:r>
            <a:r>
              <a:rPr lang="en-US" sz="7600" dirty="0" err="1"/>
              <a:t>GridFTP</a:t>
            </a:r>
            <a:r>
              <a:rPr lang="en-US" sz="7600" dirty="0"/>
              <a:t>, </a:t>
            </a:r>
            <a:r>
              <a:rPr lang="en-US" sz="7600" dirty="0" err="1"/>
              <a:t>Hadoop</a:t>
            </a:r>
            <a:r>
              <a:rPr lang="en-US" sz="7600" dirty="0"/>
              <a:t> Distributed </a:t>
            </a:r>
            <a:r>
              <a:rPr lang="en-US" sz="7600" dirty="0" err="1"/>
              <a:t>Filesystem</a:t>
            </a:r>
            <a:r>
              <a:rPr lang="en-US" sz="7600" dirty="0"/>
              <a:t> (HDFS),</a:t>
            </a:r>
            <a:br>
              <a:rPr lang="en-US" sz="7600" dirty="0"/>
            </a:br>
            <a:r>
              <a:rPr lang="en-US" sz="7600" dirty="0" err="1"/>
              <a:t>CloudStore</a:t>
            </a:r>
            <a:r>
              <a:rPr lang="en-US" sz="7600" dirty="0"/>
              <a:t> KFS, </a:t>
            </a:r>
            <a:r>
              <a:rPr lang="en-US" sz="7600" dirty="0" err="1"/>
              <a:t>OpenCloud</a:t>
            </a:r>
            <a:r>
              <a:rPr lang="en-US" sz="7600" dirty="0"/>
              <a:t> Sector-Sphere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Replica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Globus RLS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Advert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</a:t>
            </a:r>
            <a:r>
              <a:rPr lang="en-US" sz="7600" dirty="0" err="1"/>
              <a:t>Hadoop</a:t>
            </a:r>
            <a:r>
              <a:rPr lang="en-US" sz="7600" dirty="0"/>
              <a:t> H-Base, </a:t>
            </a:r>
            <a:r>
              <a:rPr lang="en-US" sz="7600" dirty="0" err="1"/>
              <a:t>Hypertable</a:t>
            </a:r>
            <a:endParaRPr lang="en-US" sz="76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Other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Default </a:t>
            </a:r>
            <a:r>
              <a:rPr lang="en-US" sz="7600" dirty="0"/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510274"/>
            <a:ext cx="23797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8110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l="-2356" r="-2356"/>
          <a:stretch>
            <a:fillRect/>
          </a:stretch>
        </p:blipFill>
        <p:spPr>
          <a:xfrm>
            <a:off x="457200" y="2078318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119530" y="1465451"/>
            <a:ext cx="893482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</a:t>
            </a:r>
            <a:r>
              <a:rPr lang="en-US" sz="2800" dirty="0"/>
              <a:t>Pilot-Job (BigJob</a:t>
            </a:r>
            <a:r>
              <a:rPr lang="en-US" sz="2800" dirty="0" smtClean="0"/>
              <a:t>) : </a:t>
            </a:r>
            <a:r>
              <a:rPr lang="en-US" sz="2800" dirty="0"/>
              <a:t>Abstractions for Dynamic Execution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2390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Tools </a:t>
            </a:r>
            <a:r>
              <a:rPr lang="en-US" sz="3200" dirty="0" smtClean="0"/>
              <a:t>for Effective Distributed </a:t>
            </a:r>
            <a:r>
              <a:rPr lang="en-US" sz="3200" dirty="0" smtClean="0"/>
              <a:t>Execution</a:t>
            </a:r>
            <a:br>
              <a:rPr lang="en-US" sz="3200" dirty="0" smtClean="0"/>
            </a:br>
            <a:r>
              <a:rPr lang="en-US" sz="2400" dirty="0" err="1" smtClean="0"/>
              <a:t>BigJob</a:t>
            </a:r>
            <a:r>
              <a:rPr lang="en-US" sz="2400" dirty="0" smtClean="0"/>
              <a:t>: Infrastructure Independent Pilot-Job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678" b="-1067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904097" y="1358512"/>
            <a:ext cx="7782703" cy="51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005432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l="-6494" r="-6494"/>
          <a:stretch>
            <a:fillRect/>
          </a:stretch>
        </p:blipFill>
        <p:spPr>
          <a:xfrm>
            <a:off x="457200" y="2038350"/>
            <a:ext cx="7967662" cy="46085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8653" y="1510274"/>
            <a:ext cx="657817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BigJob: Infrastructure Independent Pilot-</a:t>
            </a:r>
            <a:r>
              <a:rPr lang="en-US" sz="2800" dirty="0" smtClean="0"/>
              <a:t>Job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75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369"/>
            <a:ext cx="8267701" cy="517825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</a:t>
            </a:r>
            <a:r>
              <a:rPr lang="en-US" sz="3800" dirty="0"/>
              <a:t>: Decouple resource allocation from resource-workload binding</a:t>
            </a:r>
            <a:endParaRPr lang="en-US" dirty="0"/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Enhancing resource utilization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Facilitate high-throughput simulations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Basis for Application-level Scheduling Resource binding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Two unique aspects  </a:t>
            </a:r>
            <a:r>
              <a:rPr lang="en-US" sz="3800" dirty="0"/>
              <a:t>about the SAGA-based Pilot-Job: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Infrastructure Independent</a:t>
            </a:r>
          </a:p>
          <a:p>
            <a:pPr lvl="2">
              <a:lnSpc>
                <a:spcPct val="120000"/>
              </a:lnSpc>
            </a:pPr>
            <a:r>
              <a:rPr lang="en-US" dirty="0" err="1"/>
              <a:t>Falkon</a:t>
            </a:r>
            <a:r>
              <a:rPr lang="en-US" dirty="0"/>
              <a:t>, Condor Glide-in, Ganga-Diane (EGEE/EGI), DIRAC/WMS, PANDA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Frameworks based upon PJs (pull model) for specific PGI/back-end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Do not support MPI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SAGA-based Pilot-Job form the basis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45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1317982"/>
            <a:ext cx="8458200" cy="524119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98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</a:t>
            </a:r>
            <a:r>
              <a:rPr lang="en-US" dirty="0" smtClean="0"/>
              <a:t>NGS: </a:t>
            </a:r>
            <a:r>
              <a:rPr lang="en-US" dirty="0"/>
              <a:t>Mapping</a:t>
            </a:r>
            <a:r>
              <a:rPr lang="en-US" dirty="0" smtClean="0"/>
              <a:t> </a:t>
            </a:r>
            <a:r>
              <a:rPr lang="en-US" dirty="0" smtClean="0"/>
              <a:t>to </a:t>
            </a:r>
            <a:r>
              <a:rPr lang="en-US" dirty="0" smtClean="0"/>
              <a:t>Scalable </a:t>
            </a:r>
            <a:r>
              <a:rPr lang="en-US" dirty="0"/>
              <a:t>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76" y="1627702"/>
            <a:ext cx="3935304" cy="327070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Relatively larger memory and disk space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Multi-threading support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Low-memory option (index file splitting)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199651" y="1889551"/>
            <a:ext cx="3487149" cy="303385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251192" y="5554788"/>
            <a:ext cx="4102763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Dynamic situation (target species, NGS protocol, multi-core, cluster environment, disk space, main memory, and parallelization) for optimal performance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9201" y="1453100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758327" y="4898409"/>
            <a:ext cx="1172218" cy="6563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07458" y="5030887"/>
            <a:ext cx="4521412" cy="1724230"/>
            <a:chOff x="-129869" y="1417638"/>
            <a:chExt cx="8436823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648363" y="1658871"/>
              <a:ext cx="2978727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:</a:t>
              </a:r>
            </a:p>
            <a:p>
              <a:pPr algn="ctr"/>
              <a:r>
                <a:rPr lang="en-US" sz="1200" dirty="0" err="1" smtClean="0"/>
                <a:t>BFast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 :</a:t>
              </a:r>
            </a:p>
            <a:p>
              <a:pPr algn="ctr"/>
              <a:r>
                <a:rPr lang="en-US" sz="1200" dirty="0" err="1" smtClean="0"/>
                <a:t>diBayes</a:t>
              </a:r>
              <a:endParaRPr lang="en-US" sz="1200" dirty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xxx.fa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-129869" y="2505364"/>
              <a:ext cx="2773775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xxx.csfasta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xxx.qual</a:t>
              </a:r>
              <a:r>
                <a:rPr lang="en-US" sz="1200" dirty="0" smtClean="0"/>
                <a:t>) </a:t>
              </a:r>
            </a:p>
            <a:p>
              <a:pPr algn="ctr"/>
              <a:r>
                <a:rPr lang="en-US" sz="1200" dirty="0" smtClean="0"/>
                <a:t>or (</a:t>
              </a:r>
              <a:r>
                <a:rPr lang="en-US" sz="1200" dirty="0" err="1" smtClean="0"/>
                <a:t>xxx.fastaq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643908" y="1951182"/>
              <a:ext cx="323273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013361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62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DARE-</a:t>
            </a:r>
            <a:r>
              <a:rPr lang="en-US" dirty="0" smtClean="0"/>
              <a:t>NGS: </a:t>
            </a:r>
            <a:r>
              <a:rPr lang="en-US" dirty="0" smtClean="0"/>
              <a:t>Mapping</a:t>
            </a:r>
            <a:r>
              <a:rPr lang="en-US" dirty="0" smtClean="0"/>
              <a:t> </a:t>
            </a:r>
            <a:r>
              <a:rPr lang="en-US" dirty="0" smtClean="0"/>
              <a:t>to</a:t>
            </a:r>
            <a:r>
              <a:rPr lang="en-US" dirty="0" smtClean="0"/>
              <a:t> </a:t>
            </a:r>
            <a:r>
              <a:rPr lang="en-US" dirty="0" smtClean="0"/>
              <a:t>Scalable Distributed HPC resources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523460"/>
            <a:ext cx="3763962" cy="49525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2000" dirty="0" err="1" smtClean="0">
                <a:solidFill>
                  <a:srgbClr val="FF0000"/>
                </a:solidFill>
              </a:rPr>
              <a:t>Burkerholderia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Glumae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Prokaryote vs. Eukaryote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B. </a:t>
            </a:r>
            <a:r>
              <a:rPr lang="en-US" sz="2000" dirty="0" err="1" smtClean="0"/>
              <a:t>Glumae</a:t>
            </a:r>
            <a:r>
              <a:rPr lang="en-US" sz="2000" dirty="0"/>
              <a:t> </a:t>
            </a:r>
            <a:r>
              <a:rPr lang="en-US" sz="2000" dirty="0" smtClean="0"/>
              <a:t>: Small (7 </a:t>
            </a:r>
            <a:r>
              <a:rPr lang="en-US" sz="2000" dirty="0" err="1" smtClean="0"/>
              <a:t>Mbp</a:t>
            </a:r>
            <a:r>
              <a:rPr lang="en-US" sz="2000" dirty="0" smtClean="0"/>
              <a:t>) but multiple genomes (multiple strains or </a:t>
            </a:r>
            <a:r>
              <a:rPr lang="en-US" sz="2000" dirty="0" err="1" smtClean="0"/>
              <a:t>transcriptome</a:t>
            </a:r>
            <a:r>
              <a:rPr lang="en-US" sz="2000" dirty="0" smtClean="0"/>
              <a:t> study, and a potential for a fully extended pipeline for “genome to function”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Larger genome (3 </a:t>
            </a:r>
            <a:r>
              <a:rPr lang="en-US" sz="2000" dirty="0" err="1" smtClean="0"/>
              <a:t>Gbp</a:t>
            </a:r>
            <a:r>
              <a:rPr lang="en-US" sz="2000" dirty="0" smtClean="0"/>
              <a:t>) with 22 + XX (or XY) chromosomes.  The significance of biomedical research toward diseases with cell development and differentiation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9780068"/>
              </p:ext>
            </p:extLst>
          </p:nvPr>
        </p:nvGraphicFramePr>
        <p:xfrm>
          <a:off x="3941070" y="1617859"/>
          <a:ext cx="5142800" cy="32142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4744"/>
                <a:gridCol w="1294314"/>
                <a:gridCol w="1194751"/>
                <a:gridCol w="1148991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84180" y="5609160"/>
            <a:ext cx="4859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64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</a:t>
            </a:r>
            <a:r>
              <a:rPr lang="en-US" dirty="0" smtClean="0"/>
              <a:t>NGS: </a:t>
            </a:r>
            <a:r>
              <a:rPr lang="en-US" dirty="0"/>
              <a:t>Mapping</a:t>
            </a:r>
            <a:r>
              <a:rPr lang="en-US" dirty="0" smtClean="0"/>
              <a:t> </a:t>
            </a:r>
            <a:r>
              <a:rPr lang="en-US" dirty="0" smtClean="0"/>
              <a:t>to</a:t>
            </a:r>
            <a:r>
              <a:rPr lang="en-US" dirty="0" smtClean="0"/>
              <a:t> </a:t>
            </a:r>
            <a:r>
              <a:rPr lang="en-US" dirty="0"/>
              <a:t>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81575" y="2081328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2839821" y="2081328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644844" y="2081328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0209" y="37769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776918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769660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1402" y="1590708"/>
            <a:ext cx="55474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035226" y="4788446"/>
            <a:ext cx="2881148" cy="20168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0660" y="4419114"/>
            <a:ext cx="52882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03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</a:t>
            </a:r>
            <a:r>
              <a:rPr lang="en-US" dirty="0" smtClean="0"/>
              <a:t>NGS: </a:t>
            </a:r>
            <a:r>
              <a:rPr lang="en-US" dirty="0"/>
              <a:t>Mapping</a:t>
            </a:r>
            <a:r>
              <a:rPr lang="en-US" dirty="0" smtClean="0"/>
              <a:t> </a:t>
            </a:r>
            <a:r>
              <a:rPr lang="en-US" dirty="0" smtClean="0"/>
              <a:t>to</a:t>
            </a:r>
            <a:r>
              <a:rPr lang="en-US" dirty="0" smtClean="0"/>
              <a:t> </a:t>
            </a:r>
            <a:r>
              <a:rPr lang="en-US" dirty="0"/>
              <a:t>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5281260"/>
              </p:ext>
            </p:extLst>
          </p:nvPr>
        </p:nvGraphicFramePr>
        <p:xfrm>
          <a:off x="307010" y="1878736"/>
          <a:ext cx="5267103" cy="4823749"/>
        </p:xfrm>
        <a:graphic>
          <a:graphicData uri="http://schemas.openxmlformats.org/drawingml/2006/table">
            <a:tbl>
              <a:tblPr/>
              <a:tblGrid>
                <a:gridCol w="1281003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</a:tblGrid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7010" y="132148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078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DARE-NGS : Mapping on Scalable Distributed HPC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21" y="1507023"/>
            <a:ext cx="7494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Strength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SAGA/BigJob +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/>
              <a:t> (distributed, scale-out, and large scale data management)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2880687"/>
            <a:ext cx="4173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Distributed data management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Data transfer of Reference genome </a:t>
            </a:r>
          </a:p>
          <a:p>
            <a:r>
              <a:rPr lang="en-US" dirty="0" smtClean="0"/>
              <a:t>index files : HG18 : 130 GB, </a:t>
            </a:r>
            <a:r>
              <a:rPr lang="en-US" dirty="0" err="1" smtClean="0"/>
              <a:t>B.Glumae</a:t>
            </a:r>
            <a:r>
              <a:rPr lang="en-US" dirty="0" smtClean="0"/>
              <a:t> :447 MB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Data transfer of Short read files :  e.g.</a:t>
            </a:r>
          </a:p>
          <a:p>
            <a:r>
              <a:rPr lang="en-US" dirty="0" smtClean="0"/>
              <a:t>9 GB ( about 2 min from local to QB using </a:t>
            </a:r>
            <a:r>
              <a:rPr lang="en-US" dirty="0" err="1" smtClean="0"/>
              <a:t>GridFTP</a:t>
            </a:r>
            <a:r>
              <a:rPr lang="en-US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41969562"/>
              </p:ext>
            </p:extLst>
          </p:nvPr>
        </p:nvGraphicFramePr>
        <p:xfrm>
          <a:off x="4407262" y="3228852"/>
          <a:ext cx="4633054" cy="1355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4"/>
                <a:gridCol w="1057129"/>
                <a:gridCol w="1486312"/>
                <a:gridCol w="126626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hours)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hours)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hours)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39591" y="2880687"/>
            <a:ext cx="232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293549"/>
            <a:ext cx="8522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Interoperability </a:t>
            </a:r>
            <a:r>
              <a:rPr lang="en-US" dirty="0"/>
              <a:t>between grids and clouds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HPC-HTC 1: EGEE-TG[-NAREGI] / HPC-HTC 2: KEK/NAREGI-TG /HPC-HTC 3: </a:t>
            </a:r>
            <a:r>
              <a:rPr lang="en-US" dirty="0" err="1"/>
              <a:t>ExTENCI</a:t>
            </a:r>
            <a:r>
              <a:rPr lang="en-US" dirty="0"/>
              <a:t> [TG-OSG] /HPC-HPC 1: TG-DEISA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GANGA/DIANE </a:t>
            </a: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52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buFont typeface="Arial" charset="0"/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4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buNone/>
            </a:pP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7541382" y="1871053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9508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453353" y="1479625"/>
            <a:ext cx="5860498" cy="4583025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92919" y="1690511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9084649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78897" y="5537861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1" y="1956302"/>
            <a:ext cx="7442200" cy="35815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2" y="4718149"/>
            <a:ext cx="5247903" cy="2139851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2342" y="5414751"/>
            <a:ext cx="3361809" cy="70788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Black"/>
                <a:cs typeface="Arial Black"/>
              </a:rPr>
              <a:t>Need </a:t>
            </a:r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for 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414209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9550" y="2512921"/>
            <a:ext cx="8777682" cy="4345079"/>
            <a:chOff x="123625" y="1591320"/>
            <a:chExt cx="8965755" cy="5533448"/>
          </a:xfrm>
        </p:grpSpPr>
        <p:sp>
          <p:nvSpPr>
            <p:cNvPr id="8" name="Rounded Rectangle 7"/>
            <p:cNvSpPr/>
            <p:nvPr/>
          </p:nvSpPr>
          <p:spPr>
            <a:xfrm>
              <a:off x="3229108" y="1591320"/>
              <a:ext cx="3244272" cy="5843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WGS, CHIP-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: Billions Short Reads</a:t>
              </a:r>
              <a:endParaRPr lang="en-US" kern="12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55322" y="2861148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Mapping</a:t>
              </a:r>
              <a:endParaRPr lang="en-US" kern="12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46829" y="2903269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De Novo Assembly</a:t>
              </a:r>
              <a:endParaRPr lang="en-US" kern="12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757170" y="4321479"/>
              <a:ext cx="2061022" cy="154236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Gene Finding/Identification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Coding Gene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Non-coding RNA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Motif Finding</a:t>
              </a:r>
              <a:endParaRPr lang="en-US" sz="1400" kern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3625" y="4321479"/>
              <a:ext cx="2525524" cy="146368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Genome Variation: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SNP, </a:t>
              </a:r>
              <a:r>
                <a:rPr lang="en-US" sz="1400" kern="1200" dirty="0" err="1" smtClean="0"/>
                <a:t>InDel</a:t>
              </a:r>
              <a:r>
                <a:rPr lang="en-US" sz="1400" kern="1200" dirty="0" smtClean="0"/>
                <a:t>, CNV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Comparative Genomics, Epigenetics</a:t>
              </a:r>
              <a:endParaRPr lang="en-US" sz="1400" kern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218982" y="4405750"/>
              <a:ext cx="1757816" cy="145809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Analysis </a:t>
              </a:r>
            </a:p>
            <a:p>
              <a:pPr algn="ctr"/>
              <a:r>
                <a:rPr lang="en-US" kern="1200" dirty="0" smtClean="0"/>
                <a:t>(RNA-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</a:t>
              </a:r>
              <a:r>
                <a:rPr lang="en-US" kern="1200" dirty="0" err="1" smtClean="0"/>
                <a:t>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004107" y="4365447"/>
              <a:ext cx="1085273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Exome Analysis</a:t>
              </a:r>
              <a:endParaRPr lang="en-US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946829" y="4365447"/>
              <a:ext cx="1179986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Analysis (WGS)</a:t>
              </a:r>
              <a:endParaRPr lang="en-US" kern="1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4613297" y="2559693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590754" y="3956922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23625" y="6331863"/>
              <a:ext cx="8965755" cy="792905"/>
            </a:xfrm>
            <a:prstGeom prst="rect">
              <a:avLst/>
            </a:prstGeom>
            <a:solidFill>
              <a:schemeClr val="accent6">
                <a:alpha val="8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Functional Annotation, Pathway Analysis – Cell Development &amp; Differentiation, Host-Pathogen interaction, Biomedical research </a:t>
              </a:r>
              <a:endParaRPr lang="en-US" sz="1600" kern="12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616716" y="6057719"/>
              <a:ext cx="546701" cy="1588"/>
            </a:xfrm>
            <a:prstGeom prst="line">
              <a:avLst/>
            </a:prstGeom>
            <a:ln w="825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139551" y="1664493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01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664493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79640" y="2397490"/>
            <a:ext cx="8778327" cy="4049203"/>
            <a:chOff x="244281" y="1112832"/>
            <a:chExt cx="9002617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44281" y="3431724"/>
              <a:ext cx="9002617" cy="5070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Coding Gene Finding/ncRNA Finding/DNA motif Finding/Gene Annotation/</a:t>
              </a:r>
              <a:r>
                <a:rPr lang="en-US" kern="1200" dirty="0" smtClean="0"/>
                <a:t>genome</a:t>
              </a:r>
              <a:r>
                <a:rPr lang="en-US" kern="1200" dirty="0" smtClean="0"/>
                <a:t>-variation</a:t>
              </a:r>
              <a:endParaRPr lang="en-US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644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0416" y="6415423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260101" y="1990293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4958804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95482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dirty="0" smtClean="0"/>
              <a:t>Next-Generation DNA Sequencing (NGS) and </a:t>
            </a:r>
            <a:r>
              <a:rPr lang="en-US" dirty="0" smtClean="0"/>
              <a:t>Its Impact on Life Sciences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172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 txBox="1">
            <a:spLocks/>
          </p:cNvSpPr>
          <p:nvPr/>
        </p:nvSpPr>
        <p:spPr>
          <a:xfrm>
            <a:off x="475521" y="247744"/>
            <a:ext cx="8229600" cy="1043344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>
                <a:shade val="50000"/>
              </a:schemeClr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 smtClean="0"/>
              <a:t>Distributed </a:t>
            </a:r>
            <a:r>
              <a:rPr lang="en-US" dirty="0" smtClean="0"/>
              <a:t>Computing: </a:t>
            </a:r>
            <a:r>
              <a:rPr lang="en-US" dirty="0" smtClean="0"/>
              <a:t>Solution or</a:t>
            </a:r>
            <a:r>
              <a:rPr lang="en-US" dirty="0" smtClean="0"/>
              <a:t>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NGS Data of a genome sequence (e.g. chromosome)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739683" y="2894630"/>
            <a:ext cx="64043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Multiple sets of </a:t>
            </a:r>
            <a:r>
              <a:rPr lang="en-US" dirty="0" err="1" smtClean="0"/>
              <a:t>transcriptomes</a:t>
            </a:r>
            <a:r>
              <a:rPr lang="en-US" dirty="0" smtClean="0"/>
              <a:t>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Multiple individuals</a:t>
            </a:r>
            <a:r>
              <a:rPr lang="en-US" dirty="0"/>
              <a:t> </a:t>
            </a:r>
            <a:r>
              <a:rPr lang="en-US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47326" y="5558118"/>
            <a:ext cx="5057795" cy="7078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/>
              <a:t>Task Level Concurrency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74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8050</TotalTime>
  <Words>2526</Words>
  <Application>Microsoft Macintosh PowerPoint</Application>
  <PresentationFormat>On-screen Show (4:3)</PresentationFormat>
  <Paragraphs>426</Paragraphs>
  <Slides>28</Slides>
  <Notes>10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DARE-NGS: Towards Extensible and Scalable NGS Analytics on the TeraGrid/XD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Slide 9</vt:lpstr>
      <vt:lpstr>Distributed Computing: Solution or Complexity?</vt:lpstr>
      <vt:lpstr>Distributed Computing : Solution or Another Complexity?</vt:lpstr>
      <vt:lpstr>DARE Framework: Built upon SAGA-based Pilot-Job (BigJob)</vt:lpstr>
      <vt:lpstr>DARE Framework: Built upon SAGA-BigJob</vt:lpstr>
      <vt:lpstr>DARE Framework: SAGA-based Solution</vt:lpstr>
      <vt:lpstr>DARE Framework: SAGA-based Solution</vt:lpstr>
      <vt:lpstr>DARE Framework: SAGA-based Solution</vt:lpstr>
      <vt:lpstr>DARE Framework: SAGA-based Solution</vt:lpstr>
      <vt:lpstr>DARE Framework: Built upon SAGA-BigJob</vt:lpstr>
      <vt:lpstr> Tools for Effective Distributed Execution BigJob: Infrastructure Independent Pilot-Job </vt:lpstr>
      <vt:lpstr>DARE Framework: Built upon SAGA-BigJob</vt:lpstr>
      <vt:lpstr>DARE Framework: Built upon SAGA-BigJob</vt:lpstr>
      <vt:lpstr>DARE Framework: Built upon SAGA-BigJob</vt:lpstr>
      <vt:lpstr>DARE-NGS: Mapping to Scalable Distributed HPC resources</vt:lpstr>
      <vt:lpstr>DARE-NGS: Mapping to Scalable Distributed HPC resources</vt:lpstr>
      <vt:lpstr>DARE-NGS: Mapping to Scalable Distributed HPC resources</vt:lpstr>
      <vt:lpstr>DARE-NGS: Mapping to Scalable Distributed HPC resources</vt:lpstr>
      <vt:lpstr>DARE-NGS : Mapping on Scalable Distributed HPC resources</vt:lpstr>
      <vt:lpstr>Acknowledgements</vt:lpstr>
    </vt:vector>
  </TitlesOfParts>
  <Company>LSU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Shantenu Jha</cp:lastModifiedBy>
  <cp:revision>124</cp:revision>
  <dcterms:created xsi:type="dcterms:W3CDTF">2011-04-14T08:15:03Z</dcterms:created>
  <dcterms:modified xsi:type="dcterms:W3CDTF">2011-04-14T10:07:08Z</dcterms:modified>
</cp:coreProperties>
</file>